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3" r:id="rId4"/>
    <p:sldId id="276" r:id="rId5"/>
    <p:sldId id="258" r:id="rId6"/>
    <p:sldId id="259" r:id="rId7"/>
    <p:sldId id="271" r:id="rId8"/>
    <p:sldId id="272" r:id="rId9"/>
    <p:sldId id="260" r:id="rId10"/>
    <p:sldId id="262" r:id="rId11"/>
    <p:sldId id="264" r:id="rId12"/>
    <p:sldId id="291" r:id="rId13"/>
    <p:sldId id="265" r:id="rId14"/>
    <p:sldId id="287" r:id="rId15"/>
    <p:sldId id="288" r:id="rId16"/>
    <p:sldId id="286" r:id="rId17"/>
    <p:sldId id="267" r:id="rId18"/>
    <p:sldId id="285" r:id="rId19"/>
    <p:sldId id="284" r:id="rId20"/>
    <p:sldId id="282" r:id="rId21"/>
    <p:sldId id="268" r:id="rId22"/>
    <p:sldId id="270" r:id="rId23"/>
    <p:sldId id="269" r:id="rId24"/>
    <p:sldId id="275" r:id="rId25"/>
    <p:sldId id="273" r:id="rId26"/>
    <p:sldId id="274" r:id="rId27"/>
    <p:sldId id="292" r:id="rId28"/>
    <p:sldId id="293" r:id="rId29"/>
    <p:sldId id="289" r:id="rId30"/>
    <p:sldId id="294" r:id="rId31"/>
    <p:sldId id="290" r:id="rId32"/>
    <p:sldId id="280" r:id="rId33"/>
    <p:sldId id="278" r:id="rId34"/>
    <p:sldId id="295" r:id="rId35"/>
    <p:sldId id="279" r:id="rId36"/>
    <p:sldId id="29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8765-9858-4B09-BF15-F8ACA88259E3}" type="datetimeFigureOut">
              <a:rPr lang="ru-RU" smtClean="0"/>
              <a:t>19.05.2022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FD0B-C891-4ED6-9940-3354AA8398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723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8765-9858-4B09-BF15-F8ACA88259E3}" type="datetimeFigureOut">
              <a:rPr lang="ru-RU" smtClean="0"/>
              <a:t>19.05.2022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FD0B-C891-4ED6-9940-3354AA8398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317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8765-9858-4B09-BF15-F8ACA88259E3}" type="datetimeFigureOut">
              <a:rPr lang="ru-RU" smtClean="0"/>
              <a:t>19.05.2022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FD0B-C891-4ED6-9940-3354AA8398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88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8765-9858-4B09-BF15-F8ACA88259E3}" type="datetimeFigureOut">
              <a:rPr lang="ru-RU" smtClean="0"/>
              <a:t>19.05.2022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FD0B-C891-4ED6-9940-3354AA8398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82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8765-9858-4B09-BF15-F8ACA88259E3}" type="datetimeFigureOut">
              <a:rPr lang="ru-RU" smtClean="0"/>
              <a:t>19.05.2022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FD0B-C891-4ED6-9940-3354AA8398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96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8765-9858-4B09-BF15-F8ACA88259E3}" type="datetimeFigureOut">
              <a:rPr lang="ru-RU" smtClean="0"/>
              <a:t>19.05.2022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FD0B-C891-4ED6-9940-3354AA8398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29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8765-9858-4B09-BF15-F8ACA88259E3}" type="datetimeFigureOut">
              <a:rPr lang="ru-RU" smtClean="0"/>
              <a:t>19.05.2022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FD0B-C891-4ED6-9940-3354AA8398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8765-9858-4B09-BF15-F8ACA88259E3}" type="datetimeFigureOut">
              <a:rPr lang="ru-RU" smtClean="0"/>
              <a:t>19.05.2022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FD0B-C891-4ED6-9940-3354AA8398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6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8765-9858-4B09-BF15-F8ACA88259E3}" type="datetimeFigureOut">
              <a:rPr lang="ru-RU" smtClean="0"/>
              <a:t>19.05.2022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FD0B-C891-4ED6-9940-3354AA8398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284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8765-9858-4B09-BF15-F8ACA88259E3}" type="datetimeFigureOut">
              <a:rPr lang="ru-RU" smtClean="0"/>
              <a:t>19.05.2022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FD0B-C891-4ED6-9940-3354AA8398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85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8765-9858-4B09-BF15-F8ACA88259E3}" type="datetimeFigureOut">
              <a:rPr lang="ru-RU" smtClean="0"/>
              <a:t>19.05.2022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FD0B-C891-4ED6-9940-3354AA8398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83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78765-9858-4B09-BF15-F8ACA88259E3}" type="datetimeFigureOut">
              <a:rPr lang="ru-RU" smtClean="0"/>
              <a:t>19.05.2022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6FD0B-C891-4ED6-9940-3354AA8398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56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&#1057;&#1077;&#1084;&#1080;&#1087;&#1072;&#1083;&#1072;&#1090;&#1080;&#1085;&#1089;&#1082;&#1080;&#1081;%20&#1087;&#1086;&#1083;&#1080;&#1075;&#1086;&#1085;;%20&#1074;&#1095;&#1077;&#1088;&#1072;,%20&#1089;&#1077;&#1075;&#1086;&#1076;&#1085;&#1103;,%20&#1079;&#1072;&#1074;&#1090;&#1088;&#1072;.mp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ru.wikipedia.org/wiki/%D0%A1%D1%83%D0%BB%D0%B5%D0%B9%D0%BC%D0%B5%D0%BD%D0%BE%D0%B2,_%D0%9E%D0%BB%D0%B6%D0%B0%D1%81_%D0%9E%D0%BC%D0%B0%D1%80%D0%BE%D0%B2%D0%B8%D1%8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atalog1\Desktop\anti-nuclear-jabiluka-han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88736"/>
            <a:ext cx="3008975" cy="188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804" y="1037479"/>
            <a:ext cx="7772400" cy="1470025"/>
          </a:xfrm>
        </p:spPr>
        <p:txBody>
          <a:bodyPr>
            <a:normAutofit/>
          </a:bodyPr>
          <a:lstStyle/>
          <a:p>
            <a:r>
              <a:rPr lang="kk-KZ" sz="4000" b="1" dirty="0">
                <a:latin typeface="Times New Roman" pitchFamily="18" charset="0"/>
                <a:cs typeface="Times New Roman" pitchFamily="18" charset="0"/>
              </a:rPr>
              <a:t>«Слово о молчащем полигоне</a:t>
            </a: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1871" y="3789040"/>
            <a:ext cx="8064896" cy="1248544"/>
          </a:xfrm>
        </p:spPr>
        <p:txBody>
          <a:bodyPr>
            <a:normAutofit/>
          </a:bodyPr>
          <a:lstStyle/>
          <a:p>
            <a:r>
              <a:rPr lang="kk-KZ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лет со дня создания антиядерного движения </a:t>
            </a:r>
          </a:p>
          <a:p>
            <a:r>
              <a:rPr lang="kk-KZ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Невада-Семипалатинск (1989)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7" y="4969767"/>
            <a:ext cx="5860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Слайд-панорама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latin typeface="Times New Roman" pitchFamily="18" charset="0"/>
                <a:cs typeface="Times New Roman" pitchFamily="18" charset="0"/>
              </a:rPr>
              <a:t>КГУ «Восточно-Казахстанская областная детско-юношеская библиотека» управления культуры, архивов и документации ВКО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861015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Информационно-библиографический центр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5" y="6165304"/>
            <a:ext cx="489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г. Усть-Каменогорск,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7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908720"/>
            <a:ext cx="29523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Вся земля в проводах, космодромах,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гектарах и станциях,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если дождь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ливень,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 ветер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так суховей,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своих все испытавших,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страна, назови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казахстанцами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своих самых испытанных,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преданных сыновей.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твои однолюбы,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мы бережём, не глотая,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зубы не стиснуть,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но выдержать,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право кричать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широтою степи, высотою хребтов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Алатау,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глубиною морей!..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Глубиною могил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 молчать.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1304" y="960592"/>
            <a:ext cx="39871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смеются у нас,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земля, и трава мягка,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вольный Киев на станциях,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ай, балалайки Калуг,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ах, песчаный, песчаный суглинок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качает скалу,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ему тоже, песчаному, хочется под лемеха…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Поле Дикое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Хлебное поле!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Время настало.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Если мир не тоскует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ты, Казахстан, не грусти.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Мир испытан тобой.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Казахстан, если можешь, прости.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 здравствует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запрещение испытаний!</a:t>
            </a:r>
          </a:p>
        </p:txBody>
      </p:sp>
    </p:spTree>
    <p:extLst>
      <p:ext uri="{BB962C8B-B14F-4D97-AF65-F5344CB8AC3E}">
        <p14:creationId xmlns:p14="http://schemas.microsoft.com/office/powerpoint/2010/main" val="252235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292696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Поэты - земляки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ядерном полигоне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0648" y="3212976"/>
            <a:ext cx="86947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268288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его словах заключены восклицания, как боевой клич, исходящих от настрадавшейся массы людей: «Люди, увы, не в счет», «радиация - невидимка пронзает тебя и меня…»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Поэт сравнивает ядовитый атом с джином, но всем ясно, что джин этот, не тот, что исполняет заветные желания, а злой джин, приносящий лишь разрушение и страдание:</a:t>
            </a:r>
          </a:p>
          <a:p>
            <a:pPr marL="2151063" indent="-1588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тебя вместилось сорок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Хиросим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 столько же молящих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Нагасак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Не поддавайся и крепись, казах,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 твоем прищуре добрых, мудрых глаз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Вся боль и скорбь земная собралась.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22" y="1052736"/>
            <a:ext cx="1536372" cy="1951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051720" y="660758"/>
            <a:ext cx="6984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О. Сулейменова подтолкнуло и наших поэтов - земляков вступить в борьбу. На страницах газет «Огни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Прииртышья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«Иртыш», «Казахстанская правда» стали появляться стихи в поддержку движения «Невада - Семипалатинск».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Виталий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Боисович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Окишев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одним из самых активных сторонников закрытия полигона. С болью в сердце пишет В. Б.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Окишев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драме малой родины, о полигоне: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33513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Надо! Давно уже надо!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Сказать: «Полигону – нет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3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120680"/>
          </a:xfrm>
        </p:spPr>
        <p:txBody>
          <a:bodyPr>
            <a:noAutofit/>
          </a:bodyPr>
          <a:lstStyle/>
          <a:p>
            <a:pPr marL="0" indent="715963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из стихотворений В.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Окишев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скажет: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родина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лесостепь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715963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степь с её хлебными полями способна передать то удивительное и прекрасное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называть красотой. Эти степи он увидел, когда решил жить и работать в Казахстане. Про этот край он знал ещё со школьной скамьи. Мальчишеское воображение покорили бескрайние степи и горы, поля и луга, «и озёр золотые берега». Он полюбил обычаи казахов, переживал за город Семипалатинск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семи палат», «город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побратим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Чернобылей, Невад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Хиросим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«Сегодня, близ Семипалатинска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Произведён подземный  взрыв...»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газетные, нескладные,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сердце ноет, как нарыв.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79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3108" y="49025"/>
            <a:ext cx="82753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душу берет стихотворение «Сообщение ТАСС», переполненное любовью и состраданием к земле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матери, к родной степи, где трезво, правдиво изображается действительность, где степь «облагорожена» гаммами излучения. Стихотворение наполнено не только слезами, но и светлой надеждой и мечтой всех: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0627" y="1844824"/>
            <a:ext cx="41764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Сообщение ТАСС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«Сегодня близ Семипалатинска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Произведен подземный взрыв», -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Слова газетные, нескладные,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А сердце ноет, как нарыв.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Все в норме. Гамма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излучение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Такое же, как и всегда,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 только фоновых значений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Чуть превышает иногда.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Не исключаются и выбросы,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Но в дозах очень небольших,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Так что ни выгоны, ни выпасы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Не загрязняются от них.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3106" y="1844824"/>
            <a:ext cx="42004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…Летят копеечки народные,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А ведь могли пойти на хлеб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 только газы благородные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«Облагораживают» степь.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Нет, не сдержать нам гамма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натиска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Ничем, до самой той поры,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Пока вблизи Семипалатинска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За взрывом громыхает взрыв.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Но мы живем одной надеждою,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Одной мечтой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стар, и млад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Что наши степи станут прежними,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как много лет тому назад. 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 я прочту слова нескладные,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Как откровенье, как порыв: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«Сегодня близ Семипалатинска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Произведен последний взрыв!»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836712"/>
            <a:ext cx="586886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8288"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7 ноября 1938 года в деревне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Мясница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Оленинского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района, Тверской губернии.</a:t>
            </a:r>
          </a:p>
          <a:p>
            <a:pPr indent="268288"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1957 году он был направлен на работу в Семипалатинск, где работал на предприятиях города до выхода на пенсию в 1993 году. Тревога за будущее детей, здоровье людей, живущих вокруг Семипалатинского полигона, привела В.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Кобрина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в ряды активных борцов против испытания ядерного оружия. Боль об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«атомных солдатах»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остается надолго:</a:t>
            </a:r>
          </a:p>
          <a:p>
            <a:pPr indent="268288"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конце сороковых нас, новобранцев,</a:t>
            </a:r>
          </a:p>
          <a:p>
            <a:pPr indent="268288"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На полигон военный привезли,</a:t>
            </a:r>
          </a:p>
          <a:p>
            <a:pPr indent="268288"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Чтоб в землю каменистую вгрызаться</a:t>
            </a:r>
          </a:p>
          <a:p>
            <a:pPr indent="268288"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И днями и ночами мы могли,</a:t>
            </a:r>
          </a:p>
          <a:p>
            <a:pPr indent="268288"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Мы на площадках строили дома,</a:t>
            </a:r>
          </a:p>
          <a:p>
            <a:pPr indent="268288"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которые людей не заселяли...</a:t>
            </a:r>
          </a:p>
          <a:p>
            <a:pPr indent="268288"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Дела (не для солдатского ума)</a:t>
            </a:r>
          </a:p>
          <a:p>
            <a:pPr indent="268288"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секретности строжайшей выполняли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16" y="1626920"/>
            <a:ext cx="2461981" cy="3071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23729" y="260648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Кобрин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Вячеслав Григорьевич </a:t>
            </a:r>
          </a:p>
        </p:txBody>
      </p:sp>
    </p:spTree>
    <p:extLst>
      <p:ext uri="{BB962C8B-B14F-4D97-AF65-F5344CB8AC3E}">
        <p14:creationId xmlns:p14="http://schemas.microsoft.com/office/powerpoint/2010/main" val="247741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71296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5488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1987 году он стал первым председателем Семипалатинского комитета защиты детей мира.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725488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Партийные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органы были встревожены пацифистскими выступлениями В.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Кобрина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митингах в Семипалатинске, Алма-Ате, Павлодаре, Москве.</a:t>
            </a:r>
          </a:p>
          <a:p>
            <a:pPr indent="725488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24 февраля 1989 года 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«сместили»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общественной должности председателя. Были приняты и другие «меры» к строптивцу... Но эпоха нового мышления набирала силу, и в Казахстане родилась еще одна антиядерная организация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«Невада-Семипалатинск»,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которую возглавил поэт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Олжас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Сулейменов. Вместе со всеми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семипалатинцами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Кобрин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влился в ряды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«Невады». </a:t>
            </a:r>
          </a:p>
          <a:p>
            <a:pPr indent="725488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1991 году после закрытия ядерного полигона Советский комитет защиты мира наградил обоих поэтов Почетной медалью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«Борцу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мир».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725488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1995 году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Кобрин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был избран членом республиканской Ассамблеи народов Казахстана.</a:t>
            </a:r>
          </a:p>
        </p:txBody>
      </p:sp>
    </p:spTree>
    <p:extLst>
      <p:ext uri="{BB962C8B-B14F-4D97-AF65-F5344CB8AC3E}">
        <p14:creationId xmlns:p14="http://schemas.microsoft.com/office/powerpoint/2010/main" val="186075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556792"/>
            <a:ext cx="849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2425" algn="just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Тревога за судьбу человека и родины звучит в лирике поэтов. Гибель природы из-за вмешательства человека ведет к гибели самого человека, поэтому нам так важны стихотворения земляков, чтобы еще раз донести боль и ответственность за все происходящее на нашей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земле…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27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127770"/>
            <a:ext cx="56166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Роллан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Сейсенбаев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родился 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1946 году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Семипалатинской области.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719138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 надрывом и болью пишет о Семипалатинском полигоне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Его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произведения: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Ночные голоса»,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Мертвые бродят в песках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», «День, когда рухнул мир». </a:t>
            </a:r>
          </a:p>
          <a:p>
            <a:pPr indent="719138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пишет о смысле человеческой жизни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размышлении о месте человека в мире, взаимоотношении человека и природы. Невозможно читать его книги и не растить в себе доброго человека, готового отвечать за все на свете и приносить пользу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людям.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Невозможно, читая их, не размышлять о будущем, о счастье, о близких, о Родине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  <p:pic>
        <p:nvPicPr>
          <p:cNvPr id="5122" name="Picture 2" descr="C:\Users\katalog1\Desktop\401px-Роллан_Шакенович_Сейсенбае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8" y="980728"/>
            <a:ext cx="2888297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913696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«Мы сердцем чувствуем мечты, которые спят в безбрежной казахской степи. Мы испытываем необходимость насытить словами просторы Казахстана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создавать мифы и называть своими именами вещи и явления».</a:t>
            </a:r>
          </a:p>
          <a:p>
            <a:pPr algn="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Роллан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Сейсенбаев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60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024" y="4077072"/>
            <a:ext cx="8784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Сейсенбаев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Мертвые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бродят в песках [Текст] : роман /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Сейсенбаев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Жидебай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2006. - 674 с.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Роман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«Мертвые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бродят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песках»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один из самых ярких романов ХХ века. Это - народный эпос. Роман - панорама бытия. И главный персонаж тут не Личность, а Народ. В спектре художественного осмысления бытия казахского народа его глубоко трагические романы стали ярким явлением в современной литературе. Он поистине является Мастером прозы ХХI века.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7256" y="958775"/>
            <a:ext cx="65172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«…Заговорил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репродуктор в центре аула. Передавали последние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известия…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14 ЧАСОВ 30 МИНУТ ПО МОСКОВСКОМУ ВРЕМЕНИ В СОВЕТСКОМ СОЮЗЕ НА ПОЛИГОНЕ в районе Семипалатинска произведен подземный ядерный взрыв мощностью до 20 килотонн. Указанное испытание произведено в целях совершенствования военной техники.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СОВМЕСТНОЕ ЯДЕРНОЕ ИСПЫТАНИЕ ПРОВЕЛИ в пятницу утром на полигоне в штате Невада США и Англия. Мощность взрыва от 20 до 150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килотонн…».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atalog1\Desktop\08641353.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88" y="791891"/>
            <a:ext cx="2064369" cy="291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88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93" y="5348900"/>
            <a:ext cx="8469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Сейсенбаев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Ночные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голоса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[Текст]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роман / Р.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Сейсенбаев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Алматы,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2017. - 300 с.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Книги Роллана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Сейсенбаева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5856" y="476672"/>
            <a:ext cx="540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вдруг явственно ощутил в себе ту силу, которая вырвет его из этого обыденного, серого дня, силу, которая не даст ему погибнуть, которая позовет его в жизнь, в мир, в открытую всем ветрам родную степь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Чингистау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Поставив чашку на стол, он вздрогнул. Перед ним лежало начало его романа. Семь страниц, разорванных на мелкие клочки. - Что-нибудь еще хочешь, сынок? - донесся до него с кухни голос матери. - Жить, - сказал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писатель».</a:t>
            </a:r>
            <a:endParaRPr lang="ru-RU" dirty="0"/>
          </a:p>
        </p:txBody>
      </p:sp>
      <p:pic>
        <p:nvPicPr>
          <p:cNvPr id="3074" name="Picture 2" descr="C:\Users\katalog1\Desktop\dsc_0663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CDC5D0"/>
              </a:clrFrom>
              <a:clrTo>
                <a:srgbClr val="CDC5D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6" t="7213" r="21543" b="6063"/>
          <a:stretch/>
        </p:blipFill>
        <p:spPr bwMode="auto">
          <a:xfrm>
            <a:off x="364285" y="998566"/>
            <a:ext cx="2520280" cy="3783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28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talog1\Desktop\20170709060649174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2952328" cy="2242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476672"/>
            <a:ext cx="53815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29 августа 1991 года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Президент страны Н.А. Назарбаев издал указ о закрытии Семипалатинского испытательного ядерного полигона.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Несмотря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все трудности политического, социального и финансового характера, руководством страны и лично Президентом Назарбаевым, было принято единственно правильное решение об отказе от статуса ядерной державы, выведении стратегических наступательных вооружений с территории страны и ликвидации инфраструктуры ядерного оружия.</a:t>
            </a:r>
          </a:p>
        </p:txBody>
      </p:sp>
    </p:spTree>
    <p:extLst>
      <p:ext uri="{BB962C8B-B14F-4D97-AF65-F5344CB8AC3E}">
        <p14:creationId xmlns:p14="http://schemas.microsoft.com/office/powerpoint/2010/main" val="167379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480" y="5728563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Сейсенбаев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День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когда рухнул мир [Текст] : рассказы /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Сейсенбаев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Жидебай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2002. - 88 с.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Рассказ посвящен трагедии Семипалатинского ядерного полигона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96252"/>
            <a:ext cx="58326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Гражданам Невады и Семипалатинска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«День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когда рухнул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мир… -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Прошептал я давно забытую, но внезапно возникшую в памяти строку моих детских стихов…  И пришла беда к людям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Чингисских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 летом пятьдесят третьего года. В единый час пришла… Что такое «эвакуация», мы тогда еще не знали, но сразу же почувствовали здесь нечто недоброе…  Грузились на рассвете… Конец света. 1953 год. 17 августа. 6 часов 12 минут. Все начнется в Казахстане!.. И – тихо покачнулась земля… Я видел, высунувшись из-под кошмы, - огромный гриб заполнил небо, и огнедышащие сполохи играли невообразимо буйным соцветием красок… Ради науки? Ради будущего? Ради земли? Ради людей? Думаю, что и Курчатов понял: жить в обнимку с бомбами - значит приближать конец света… «Так верните же мне родину! - закричал я. - Я хочу, как велел отец, пройти босиком по зеленой траве, я хочу испить воды из наших озер, я хочу лежать на чистой доброй земле и глядеть в чистое небо. Родина, ты слышишь меня?..».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atalog1\Desktop\Rollan_Sejsenbaev__Toska_po_ottsu_ili_den_kogda_ruhnul_mi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2323114" cy="3621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81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static.wixstatic.com/media/b50840_005e288e17a44d6081d8b534494b1d5c~mv2.png/v1/fill/w_173,h_269,al_c,q_80,usm_0.66_1.00_0.01/b50840_005e288e17a44d6081d8b534494b1d5c~mv2.webp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3" descr="https://static.wixstatic.com/media/b50840_69e5b6b7716a46f2b05e5e93a7774f65~mv2.png/v1/crop/x_0,y_15,w_280,h_378/fill/w_203,h_283,al_c,q_80,usm_0.66_1.00_0.01/b50840_69e5b6b7716a46f2b05e5e93a7774f65~mv2.webp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95936" y="370685"/>
            <a:ext cx="48965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Зареченский Н.</a:t>
            </a:r>
          </a:p>
          <a:p>
            <a:pPr algn="ctr"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«Баллада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 Семипалатинском Ядерном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Полигоне»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служил в те годы, с редким перерывом,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Под землёй гремели ядерные взрывы.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В пекло, в жар служили, в лютые морозы,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А, друзей косили облучений дозы.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​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Поз землёй ревели взрывов вереницы,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Времени писались жуткие страницы.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Опытное поле в недрах Полигона,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В штольни заливали мы раствор бетона.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Чтобы радиация не рвалась наружу,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Штольни бетонировали в слякоть, зной и стужу.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Ядерному взрыву весь расчет, - до печки,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Были радиации частые утечки.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/>
            <a:endParaRPr lang="ru-RU" dirty="0"/>
          </a:p>
        </p:txBody>
      </p:sp>
      <p:pic>
        <p:nvPicPr>
          <p:cNvPr id="1026" name="Picture 2" descr="C:\Users\katalog2.VKOLIBRARY\Desktop\image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93" y="304801"/>
            <a:ext cx="1956607" cy="2548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talog2.VKOLIBRARY\Desktop\image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9499" y="4144825"/>
            <a:ext cx="2863197" cy="1639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914" y="5956774"/>
            <a:ext cx="4220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Выпуск карантина лето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1972 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ВЧ 01528.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 Зареченский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верхний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920" y="3096393"/>
            <a:ext cx="2909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Николай Зареченский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ветеран Семипалатинского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ядерного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полигона</a:t>
            </a:r>
          </a:p>
        </p:txBody>
      </p:sp>
    </p:spTree>
    <p:extLst>
      <p:ext uri="{BB962C8B-B14F-4D97-AF65-F5344CB8AC3E}">
        <p14:creationId xmlns:p14="http://schemas.microsoft.com/office/powerpoint/2010/main" val="9846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5976" y="116632"/>
            <a:ext cx="468052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Только облучению, тот бетон до фени,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Все вокруг живое превращалось в тени,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Просто так царапина становилась раной,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И не заживала, гнила постоянно.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В лазаретах парни в муках погибали,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Мамы их любили и невесты ждали.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Столько лет, молчали! Были под подпиской,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Мы с подразделений ядерного риска.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Молодые парни, словно воск сгорали,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И от белокровия, корчась, погибали,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Под землёй ревела ядерная сила,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А земля под нами, ходуном ходила.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Сколько облученных без наград, регалий,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Умирали, молча, разве всех их знали?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Сколько пораженных, как в строю сурово,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Уходили, молча, не сказав ни слова.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​Кто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живых остался, тоже наказали,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Многих полигонных, так и не признали.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Легче обвязаться, да под танк с гранатой,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Чем за ПОР сражаться, с ратью бюрократов.</a:t>
            </a:r>
          </a:p>
        </p:txBody>
      </p:sp>
      <p:pic>
        <p:nvPicPr>
          <p:cNvPr id="2050" name="Picture 2" descr="C:\Users\katalog2.VKOLIBRARY\Desktop\image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1" b="21913"/>
          <a:stretch/>
        </p:blipFill>
        <p:spPr bwMode="auto">
          <a:xfrm>
            <a:off x="467544" y="1772816"/>
            <a:ext cx="3457518" cy="3041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28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47525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Атом, - враг коварный, по страшней фашиста,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Но об этом знали лишь дозиметристы.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Тем бы, кто придумал мизерные льготы,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Вам бы в наши шкуры, в наши бы заботы.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Мы живём не густо, как это не больно,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Дайте же хотя бы, помереть достойно,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Чтобы на поминках, наши внуки, дети,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Не ходили с шапкой по друзьям-соседям.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Дайте нам достойные пенсии и льготы,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Проявите больше, теплоты, заботы,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Мы же заслужили теплоты по праву,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Это мы ковали ядерную Славу.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Родина услышь нас, мы свои</a:t>
            </a: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, - 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Отчизна,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Оцени по праву сломанные жизни.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К павшим, преклоняюсь, я про ВАС не скрою,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Написал, как знаю, ВЫ мои герои!!!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94272" y="6122110"/>
            <a:ext cx="34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Ветераны-порсияп24.рф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katalog2.VKOLIBRARY\Desktop\imag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" t="21266" b="20449"/>
          <a:stretch/>
        </p:blipFill>
        <p:spPr bwMode="auto">
          <a:xfrm>
            <a:off x="5652119" y="1268760"/>
            <a:ext cx="3115317" cy="2466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03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636" y="602128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«Семипалатинский полигон: вчера, сегодня, завтра»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3933056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5963"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 антиядерном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движении                        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«Невада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Семипалатинск» рассказано много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опубликованы брошюры, статьи, интервью, комментарии, сняты документальные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фильмы.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atalog1\Desktop\С. полигон\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60977"/>
            <a:ext cx="5040560" cy="3338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95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261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Статьи: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81948"/>
            <a:ext cx="9144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Бексултан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Человек, поклонись Земле! [Текст] / Д.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Бексултан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// Экология и общество. - 2011. -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8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- С. 6-10. 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Биданова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Памяти поэта-пацифиста [Текст] / А.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Биданова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// Казахстанская правда. - 2014. -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30 авг. (№ 169)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- С. 5.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 одном из руководителей антиядерного движения "Невада-Семипалатинск" Вячеславе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Кобрине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ближайшее время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территория Семипалатинского полигона будет поделена на три зоны по степени опасности [Текст] // Юридическая газета. - 2009. -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1-15 дек.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23)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- С. 2.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Территория Семипалатинского ядерного полигона будет поделена на три зоны по степени опасности: зелёную, розовую и красную.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Гуляева, 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По пути мира и согласия [Текст] / Е. Гуляева // Рудный Алтай. - 2015. -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28 авг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(№ 101)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- С. 11.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Гуляева, 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Ядерный монстр замолчал навсегда [Текст] / Е. Гуляева // Рудный Алтай. - 2011. -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27 авг. (№ 98)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- С. 2.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29 августа Всемирный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день отказа от ядерного оружия [Текст] // Экологический курьер. - 2009.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1-15 авг. (№ 15)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- С. 2.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Президент РК Н. Назарбаев предложил объявить 29 августа Всемирным днем отказа от ядерного оружия. Об этом он заявил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Семее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митинге, посвященном 20-летию прекращения испытаний на Семипалатинском ядерном полигоне.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Дусумов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Над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Семеем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снова кружат ласточки... [Текст] / Р.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Дусумов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Достық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Дружба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- 2012. -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4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- С. 12-19.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29 августа мировое сообщество впервые отмечает Международный день действий против ядерных испытаний.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Исаев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Н.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Гражданин мира [Текст] / Н. Исаев // Рудный Алтай. - 2009. -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22 янв. (№ 8)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- С. 6.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 одном из руководителей антиядерного движения "Невада-Семипалатинск" Вячеславе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Кобрине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Казахстан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помогает строить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безопасный мир [Текст]: пер. ст. из "Нью-Йорк Таймс" о роли Казахстана в глобальном процессе ядерного разоружения. // Казахстанская правда. - 2011. -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сент.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С. 1,2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40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78497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Калинина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А. А.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Четверть века без взрывов [Текст] / А. А. Калинина // Внеклассная работа в школе. - 2017.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№ 11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С. 31-35.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Картоев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Двадцать лет спустя [Текст] / 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Картоев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// Казахстанская правда. - 2010.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28 авг. (№ 228).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С. 6.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Двадцать лет назад возникло международное антиядерное движение "Невада - Семипалатинск", которое поддержал Глава нашей республики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Кисленкова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"Невада - Семипалатинск" [Текст] / В.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Кисленкова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Устинка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плюс . - 2014.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4 сент. (№ 36)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С. 9.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Минченко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В.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национальной трагедии - к национальной гордости [Текст]: [о Международном форуме "За безъядерный мир" (Астана-Курчатов-Семей)] / В. Минченко, 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Токобаев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// Рудный Алтай. - 2011.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15 окт.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С. 1-2.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Мусин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М.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Обузданный атом [Текст] / М. Мусин // Рудный Алтай. - 2009.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18 авг. (№ 128)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С. 1.;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25 авг. (№ 132)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С. 5.;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27 авг. (№ 133-134)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С. 7.;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29 авг. (№ 135)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С. 5.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История создания Семипалатинского ядерного полигона и ученых принявших участие в создании атомной бомбы.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Непорожная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Т.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будто и не было ядерных взрывов [Текст] / Т. Непорожная //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Устинка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плюс . - 2009.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17 сент. (№ 38)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С. 6-7 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зоне Семипалатинского полигона будет область процветания вместо зоны бедствия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92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800" y="332656"/>
            <a:ext cx="87849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Никифоров, В.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Эпоха безъядерного мира. Она началась с Указа Президента о закрытии Семипалатинского полигона [Текст] / В. Никифоров // Рудный Алтай. - 2011.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6 окт.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С. 1.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Панов, 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Урановые века Казахстана [Текст] / Е. Панов // Нива. - 2009.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№ 6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С. 92-108.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истории Семипалатинского полигона.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Пигаваев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Полигон: открывая запретные страницы [Текст] / В.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Пигаваев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// Казахстанская правда. - 2011.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24 авг. (№ 268)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С. 1;4.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Рогалев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Лидер антиядерного мира [Текст] / В.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Рогалев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// Казахстанская правда. - 2011.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23 авг. (№ 267)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С. 1-2.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Генеральный секретарь Организации Объединенных наций Пан Ги Мун пригласил Президента Казахстана принять участие и выступить на саммите по ядерной безопасности, который состоится в сентябре 2011 года в Нью-Йорке.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Сулейменов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 29 августа [Текст] / О. Сулейменов // Казахстанская правда. - 2011.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30 авг. (№ 275)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С. 1;3.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Сулейменов, 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Еще раз об исторической истине [Текст] / О. Сулейменов // Казахстанская правда. - 2010.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30 июля (№ 198-199)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С. 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902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83529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Сулейменов, 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 Мы были первыми [Текст] / О. Сулейменов // Казахстанская правда. - 2013.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28 фев.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 75-76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С. 1;5.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Тойкин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Е. Д.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Все о Семипалатинском ядерном полигоне [Текст] / Е. Д.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Тойкин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// Внеклассная работа в школе. - 2013.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№ 8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С. 34-36.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Тот, 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Ядерное разоружение: глобальное лидерство Казахстана [Текст] / Т. Тот // Казахстанская правда. - 2012.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4 янв. (№ 2)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С. 1;3.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Чапибаева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Невада-Семипалатинск [Текст] / Л.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Чапибаева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Мәдениет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жаршысы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= Вестник культуры. - 2011.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№ 7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С. 11-12.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40 летнее испытание ядерного оружия на Семипалатинском полигоне с 1949 по 1989 гг. привели к трагедии людей, живущих на сопредельной его территории.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Чечурина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Н. В.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Семипалатинский полигон - трагедия ХХ века [Текст] / Н. В.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Чечурина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// Внеклассная работа в школе. - 2015.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№ 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С. 35-39.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Экскурсия на полигон [Текст] / Е. Чех //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Устинка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плюс . - 2015.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9 июля (№ 28)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С. 15.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Курчатове организовывают настоящий туристический кластер по самым интересным местам Семипалатинского полигона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37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3256" y="13513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Книги: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128" y="413623"/>
            <a:ext cx="8856984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Актуальные вопросы радиоэкологии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Казахстана [Текст].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3. Т. 1. Сборник трудов Национального ядерного центра Республики Казахстан за 2010 год. - Павлодар, 2011. - 432 с. </a:t>
            </a:r>
          </a:p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 монографии рассматриваются вопросы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радиоэкологического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состояния "северной" части территории Семипалатинского испытательного полигона. </a:t>
            </a:r>
          </a:p>
          <a:p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Бозтаев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, К. Б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Семипалатинский полигон [Текст] / К. Б.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Бозтаев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- Алма-Ата: Казахстан, 1992. - 192 с. 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Книга посвящена ядерному полигону. Впервые в документальном повествований звучит рассказ о большой трагедии века на Семипалатинском полигоне и обнажаются многие тайны засекреченного объекта.</a:t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Бозтаев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, К. Б.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Человек и атом [Текст]: эссе / К. Б.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Бозтаев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- Алматы, 2006. - 176 с. </a:t>
            </a:r>
            <a:br>
              <a:rPr lang="ru-RU" sz="1700" dirty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 книге-памяти ведется документальный рассказ о борьбе за закрытие Семипалатинского ядерного полигона.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уроне, не только экологии, природного края, но и в социальном, моральном отношении. Эта память, предупреждение чтобы люди не повторяли подобных ошибок. </a:t>
            </a:r>
            <a:br>
              <a:rPr lang="ru-RU" sz="1700" dirty="0">
                <a:latin typeface="Times New Roman" pitchFamily="18" charset="0"/>
                <a:cs typeface="Times New Roman" pitchFamily="18" charset="0"/>
              </a:rPr>
            </a:b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Картоев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, С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НПО и государство: диалог и сотрудничество [Текст]: Из опыта работы Семипалатинской Ассоциации некоммерческих организаций / С.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Картоев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- Семипалатинск, 2004. - 222 с.</a:t>
            </a:r>
            <a:br>
              <a:rPr lang="ru-RU" sz="1700" dirty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В к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ниге рассказывается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 становлении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Семипалатинской ассоциации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о формах взаимодействия и сотрудничества органов государственной власти и неправительственных организаций. </a:t>
            </a:r>
          </a:p>
        </p:txBody>
      </p:sp>
    </p:spTree>
    <p:extLst>
      <p:ext uri="{BB962C8B-B14F-4D97-AF65-F5344CB8AC3E}">
        <p14:creationId xmlns:p14="http://schemas.microsoft.com/office/powerpoint/2010/main" val="190295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talog1\Desktop\394272_5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88" y="548680"/>
            <a:ext cx="2222256" cy="333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437112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Назарбаев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Н.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Эпицентр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мира [Текст] / Н. Назарбаев. - Астана, 2001. - 294 с.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Книга - откровение приглашает к доверительному диалогу, разоружению и сотрудничеству между всеми, кто хоть в малой степени задумывается о том жестоком подарке, который ушедший век оставил новому столетию. В конце ХХ века, опередив время и добровольно сложив ядерное оружие, Казахстан показал каким должен быть ХХІ век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260648"/>
            <a:ext cx="56886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«Воля народа - нет ядерному оружию…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Да, неисчислимые бедствия принесли сотни ядерных испытаний казахстанскому народу, и я помню те драматические дни, когда, узнав всю правду о полигоне и осознав опасность невидимой и неминуемой смерти, прогрессивная общественность и весь народ тогда еще Казахской ССР встали буквально поперек горла огромному военно-промышленному комплексу Советского Союза… Получив поддержку всего народа, мы провозгласили одностороннее запрещение бесчеловечных испытаний ядерного оружия, закрытие Семипалатинского полигона, ставшего в буквальном смысле головной болью всех казахстанцев, и навечно объявили нашу страну территорией, свободной от ядерного оружия и испытаний...»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4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836712"/>
            <a:ext cx="82089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Куйдин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Ядерная трагедия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Казахстана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Қазақстанның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ядролық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қасіреті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Kazakstan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nuclear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tragedy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[Текст]: альбом / Ю.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Куйдин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Алматы, 1997. - 256 с.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Фотоальбом "Ядерная трагедия Казахстана" посвящен борьбе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народов Казахстана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прекращение ядерных испытаний и закрытие Семипалатинского полигона.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Мусин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М. Ш.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Репортаж из XX века [Текст] / М. Ш. Мусин. - Усть-Каменогорск, 1999. - 552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Автор книги постарался, чтобы "репортажи из ХХ века" представили собой правдивые штрихи к истории Восточного Казахстана. Поэтому события, описываемые в них, преломляясь через судьбы людей, воссозданы так, "как было".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Сарсеке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Семипалатинская трагедия. Документально-историческое повествование [Текст] / М.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Сарсеке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Астана, 2016. - 952 с.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книга скорби призвана воскресить все, что было с нами, чтобы никогда такое не повторилась в будущем.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50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836712"/>
            <a:ext cx="81369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Семипалатинский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испытательный полигон.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Современное состояние [Текст] . - 2-е изд. – Павлодар, 2011. - 48 с.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книге приведена информация о современной радиационной обстановке на территории бывшего Семипалатинского ядерного испытательного полигона и прилегающих территориях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Турлыбаев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От Алтая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Алаколя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[Текст] / Е.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Турлыбаев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Усть-Каменогорск, 2001. - 144 с.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Книга состоит из 4-х частей. Первая часть - "Из глубины веков" рассказывает историю одного из казахских племен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найманов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Вторая часть - "Суровые испытания" повествует о жизни и ратном пути Героя Советского Союза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Изгутты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Айтыкова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третьей части "На краю бездны" обсуждаются проблемы Центра ядерных исследований Республики Казахстан (Семипалатинского ядерного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полигон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а). Литературная критика "Цены бессмертной слово" раскрывает ошибки перевода произведений Абая и гениальность его творчества.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0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talog1\Desktop\img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H="1" flipV="1">
            <a:off x="1187624" y="606745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Монумент входит в список сакральных объектов Восточного Казахстана национального значения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0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3529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Монумент, установленный в знак памяти жертв Семипалатинского ядерного полигона и получивший название «Сильнее смерти», был торжественно открыт в Семипалатинске в августе 2001 года. Он расположен в нескольких километрах от центра города, на острове Полковничьем.</a:t>
            </a:r>
          </a:p>
          <a:p>
            <a:pPr indent="358775"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Стела высотой 25 метров, отлита из сборно-монолитного железобетона, облицована полированными гранитными блоками и плитами из черного семипалатинского гранита «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габбро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indent="358775"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 монументе выбит силуэт «атомного гриба». Внизу находится беломраморная скульптура матери, которая своим телом укрывает ребенка. Это символ материнской любви, способный защитить ребенка от всех трудностей и несчастий. «Мать, дающая жизнь, спасающая в отчаянном порыве свое дитя, воплощена в этом памятнике как символ жизни, символ продолжения человеческого рода, наперекор всем невзгодам и бедствиям»,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отметила профессор Р.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Ергалиева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при открытии монумента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46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548680"/>
            <a:ext cx="73448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Автор монумента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Шота Валиханов, известный казахстанский архитектор, писатель, драматург, художник, автор герба Республики Казахстан, многих монументов и зданий, лауреат Государственной премии Республики Казахстан.</a:t>
            </a:r>
          </a:p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Монумент «Сильнее Смерти» очень важен для народа Казахстана, так как он символизирует все жертвы и потери в результате ядерных испытаний в период с 1949 по 1963 г.</a:t>
            </a:r>
          </a:p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Кацев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писал: «Республика Казахстан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вторая в мире после Японии держава, пострадавшая от атомного оружия. Отражение этой темы в монументальном искусстве Казахстана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дело чести архитекторов и художников». Этот монумент несет в себе историю, благодаря которой люди могут поверить в то, что сильнее смерти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только жизнь.</a:t>
            </a:r>
          </a:p>
        </p:txBody>
      </p:sp>
    </p:spTree>
    <p:extLst>
      <p:ext uri="{BB962C8B-B14F-4D97-AF65-F5344CB8AC3E}">
        <p14:creationId xmlns:p14="http://schemas.microsoft.com/office/powerpoint/2010/main" val="121270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40460" y="1485071"/>
            <a:ext cx="50405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Желание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О. Сулейменова и людей о закрытии полигона исполнилось, каким будет наш регион зависит только от вас.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 вами стоит задача: беречь мир, солнце на планете! </a:t>
            </a:r>
          </a:p>
        </p:txBody>
      </p:sp>
      <p:pic>
        <p:nvPicPr>
          <p:cNvPr id="2050" name="Picture 2" descr="C:\Users\katalog1\Desktop\С. полигон\40022928_2143736182514169_217262071719395328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5" t="467" r="8446"/>
          <a:stretch/>
        </p:blipFill>
        <p:spPr bwMode="auto">
          <a:xfrm>
            <a:off x="251520" y="976164"/>
            <a:ext cx="3444924" cy="4368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6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700808"/>
            <a:ext cx="806489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Усть-Каменогорск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л. Космическая, 6/2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телефон: 75-96-17</a:t>
            </a:r>
          </a:p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: childrenlibrary@mail.ru.</a:t>
            </a:r>
          </a:p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http://www.vkolibrary.kz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243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429000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5963" algn="just"/>
            <a:r>
              <a:rPr lang="ru-RU" sz="2400" b="1" dirty="0" smtClean="0">
                <a:latin typeface="Times New Roman" panose="02020603050405020304" pitchFamily="18" charset="0"/>
                <a:cs typeface="Times New Roman" pitchFamily="18" charset="0"/>
              </a:rPr>
              <a:t>Семипалатинский испытательный полигон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первый и один из крупнейших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ядерных полигонов СССР,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также известный как «СИЯП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Официальное название: 2-й Государственный центральный научно-исследовательский испытательный полигон (2 ГЦНИИП). В среде испытателей полигон получил неофициальное название «двойка».</a:t>
            </a:r>
          </a:p>
        </p:txBody>
      </p:sp>
      <p:pic>
        <p:nvPicPr>
          <p:cNvPr id="3" name="Picture 2" descr="C:\Users\katalog1\Desktop\450px-Semipalatinsky_poligon_kar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25" y="169278"/>
            <a:ext cx="5360184" cy="282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6135" y="1412776"/>
            <a:ext cx="3096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полигона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83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960" y="1329730"/>
            <a:ext cx="47525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территории полигона находится ранее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закрытый город Курчатов,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переименованный в честь советского физика 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Игоря Курчатова.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atalog1\Desktop\330px-RIAN_archive_440214_A_monument_to_Kurchatov_on_the_background_of_the_Semipalatinsk_nuclear_test_site's_Central_Sta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62" y="908720"/>
            <a:ext cx="3672408" cy="2906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158" y="4268995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Памятник одному из основателей Семипалатинского полигона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-академику Курчатову,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фоне Центрального штаба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полигона.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4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5896" y="476672"/>
            <a:ext cx="525658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725"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1989 году известным казахстанским общественным деятелем 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Олжасом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  <a:hlinkClick r:id="rId2" tooltip="Сулейменов, Олжас Омарович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Сулейменовым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было создано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движение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Невада - Семипалатинск,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объединившее жертв ядерных испытаний по всему миру.</a:t>
            </a:r>
          </a:p>
          <a:p>
            <a:pPr indent="715963"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Последний взрыв на полигоне был осуществлён 19 октября 1989 года.</a:t>
            </a:r>
          </a:p>
          <a:p>
            <a:pPr indent="715963"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29 августа 1991 года Семипалатинский полигон был закрыт правительством Казахской ССР.</a:t>
            </a:r>
          </a:p>
        </p:txBody>
      </p:sp>
      <p:pic>
        <p:nvPicPr>
          <p:cNvPr id="2" name="Picture 2" descr="C:\Users\katalog1\Desktop\С. полигон\Невада-Семей-19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3252777" cy="2522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31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alog1\Desktop\bigcove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 r="7306"/>
          <a:stretch/>
        </p:blipFill>
        <p:spPr bwMode="auto">
          <a:xfrm>
            <a:off x="395536" y="404664"/>
            <a:ext cx="1936855" cy="3005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256" y="3573016"/>
            <a:ext cx="86211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Сулейменов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Собрание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сочинений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[Текст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 /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О. Сулейменов.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Алматы, 2004. - 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: Публицистика,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2004.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- 472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Прошло почти полвека, как впервые прозвучал набатный голос казахского поэта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Олжаса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Сулейменова. Произведения, вошедшие в настоящее издание в семи томах и восьми книгах, отражают не только хронологию их появления на свет, но и тот духовный синтезирующий поиск, который проявляется у поэта во всем многообразии культурно-исторических и научно-художественных реалий. Настоящее собрание сочинений не является полным, оно лишь в некоторой степени отражает вехи творчества Художника. В шестой и седьмой тома Собрания сочинений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Олжаса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Сулейменова вошли лучшие публикации за период с 1962 по 2004 год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4248" y="692696"/>
            <a:ext cx="63367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«…Рождение движения Невада-Семипалатинск привело к приостановке испытаний. Полигоны вот уже четвертый месяц молчат. Хрупкое молчание. Мы очень надеемся, что правительство и общественное антиядерное движение в странах атомного клуба услышат нас, поймут и поддержат, создадут условия для подписания окончательного соглашения о запрещении испытаний во всех сферах…»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6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alog1\Desktop\Suleimenov-195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216024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6320" y="544522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Сулейменов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Собрание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сочинений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[Текст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 /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О. Сулейменов. - Алматы, 2004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: Публицистика, 2004.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432 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764704"/>
            <a:ext cx="5369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«Взрыв в одном месте может потрясти всю планету… ».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268288"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Олжас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боролся, выживал, писал киносценарии, руководил Госкино республики, Союзом писателей, возглавлял антиядерное движение, останавливал атомные испытания в СССР. </a:t>
            </a:r>
          </a:p>
          <a:p>
            <a:pPr indent="268288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«Нам сегодня до всего есть дело!» - из ранних стихов.</a:t>
            </a:r>
          </a:p>
          <a:p>
            <a:pPr indent="268288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93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94440" y="27977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Олжас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Сулейменов «Дикое поле»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440" y="908720"/>
            <a:ext cx="3491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Страна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 прошла испытания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Казахстаном -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есть сегодня земля,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которой крестам не расти.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Испытали Тараса.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Фёдора испытали.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Петроград, прости.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Ленинград, мою землю прости.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Казахстан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проводы,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проволока колючая,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было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Саратов и Киев, и снова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Саранск.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ссылки на Маркса,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кочевья, театры и лучшие копи,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кони и домны,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Турксиб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просто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И жара.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804686"/>
            <a:ext cx="410336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 хотел бы родиться в горах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не зваться казахом,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или жить в белой хатке,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коров по оврагам пасти.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равно -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привезли бы меня в Джезказган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вагонзаком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Украина, прости,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ингуш, мою землю прости!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Казахстан, ты огромен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пять Франций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Лувров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Монмартров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уместились в тебе все Бастилии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грешных столиц.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 огромной каторгой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плавал на маленькой карте.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Мы, казахи, на этой каторге родились.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Мы прошли испытание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дымом костров и копытами,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переулках ночных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испытания горла ножом,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навсегда испытали вербованными чернозём,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радость радия и тяготенье земное испытано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8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3050</Words>
  <Application>Microsoft Office PowerPoint</Application>
  <PresentationFormat>Экран (4:3)</PresentationFormat>
  <Paragraphs>245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Тема Office</vt:lpstr>
      <vt:lpstr>«Слово о молчащем полигоне»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«Слово о молчащем полигоне»</dc:title>
  <dc:creator>katalog1</dc:creator>
  <cp:lastModifiedBy>server</cp:lastModifiedBy>
  <cp:revision>94</cp:revision>
  <dcterms:created xsi:type="dcterms:W3CDTF">2018-12-27T10:11:13Z</dcterms:created>
  <dcterms:modified xsi:type="dcterms:W3CDTF">2022-05-19T04:28:55Z</dcterms:modified>
</cp:coreProperties>
</file>