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notesMasterIdLst>
    <p:notesMasterId r:id="rId19"/>
  </p:notesMasterIdLst>
  <p:sldIdLst>
    <p:sldId id="258" r:id="rId2"/>
    <p:sldId id="272" r:id="rId3"/>
    <p:sldId id="273" r:id="rId4"/>
    <p:sldId id="274" r:id="rId5"/>
    <p:sldId id="275" r:id="rId6"/>
    <p:sldId id="276" r:id="rId7"/>
    <p:sldId id="279" r:id="rId8"/>
    <p:sldId id="277" r:id="rId9"/>
    <p:sldId id="280" r:id="rId10"/>
    <p:sldId id="283" r:id="rId11"/>
    <p:sldId id="284" r:id="rId12"/>
    <p:sldId id="278" r:id="rId13"/>
    <p:sldId id="281" r:id="rId14"/>
    <p:sldId id="282" r:id="rId15"/>
    <p:sldId id="269" r:id="rId16"/>
    <p:sldId id="285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E08"/>
    <a:srgbClr val="F98545"/>
    <a:srgbClr val="BD0307"/>
    <a:srgbClr val="5423DD"/>
    <a:srgbClr val="D02725"/>
    <a:srgbClr val="2E218F"/>
    <a:srgbClr val="9900FF"/>
    <a:srgbClr val="002060"/>
    <a:srgbClr val="00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" y="9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C02AA-F5FF-4A11-BD94-BCBA30BFB9BA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9892F-8BD2-4ED0-91E5-4B46317EBD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33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99892F-8BD2-4ED0-91E5-4B46317EBD8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280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99892F-8BD2-4ED0-91E5-4B46317EBD8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24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8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705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40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9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34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275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06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3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577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127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35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11B07-F3AF-4D14-B99A-D4B167DD07E7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D8393-5560-4F47-8558-9A0E482B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25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3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1344978" y="283967"/>
            <a:ext cx="10486645" cy="9224115"/>
            <a:chOff x="1467633" y="-1733411"/>
            <a:chExt cx="9834184" cy="7430592"/>
          </a:xfrm>
        </p:grpSpPr>
        <p:sp>
          <p:nvSpPr>
            <p:cNvPr id="11" name="TextBox 10"/>
            <p:cNvSpPr txBox="1"/>
            <p:nvPr/>
          </p:nvSpPr>
          <p:spPr>
            <a:xfrm>
              <a:off x="7466604" y="5059772"/>
              <a:ext cx="3835213" cy="637409"/>
            </a:xfrm>
            <a:prstGeom prst="rect">
              <a:avLst/>
            </a:prstGeom>
            <a:noFill/>
          </p:spPr>
          <p:txBody>
            <a:bodyPr wrap="square" rtlCol="0">
              <a:prstTxWarp prst="textWave2">
                <a:avLst/>
              </a:prstTxWarp>
              <a:spAutoFit/>
            </a:bodyPr>
            <a:lstStyle/>
            <a:p>
              <a:pPr algn="ctr"/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67633" y="-1733411"/>
              <a:ext cx="8910840" cy="577471"/>
            </a:xfrm>
            <a:prstGeom prst="rect">
              <a:avLst/>
            </a:prstGeom>
            <a:noFill/>
          </p:spPr>
          <p:txBody>
            <a:bodyPr wrap="square" rtlCol="0">
              <a:prstTxWarp prst="textWave1">
                <a:avLst/>
              </a:prstTxWarp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75E08"/>
                  </a:solidFill>
                  <a:effectLst>
                    <a:glow rad="165100">
                      <a:schemeClr val="bg1">
                        <a:alpha val="84000"/>
                      </a:schemeClr>
                    </a:glo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Восточно-Казахстанская областная детско-юношеская библиотека</a:t>
              </a:r>
              <a:endParaRPr lang="ru-RU" sz="2400" b="1" dirty="0">
                <a:solidFill>
                  <a:srgbClr val="F75E08"/>
                </a:solidFill>
                <a:effectLst>
                  <a:glow rad="165100">
                    <a:schemeClr val="bg1">
                      <a:alpha val="84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53789" y="1538777"/>
            <a:ext cx="5744206" cy="116893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sz="3600" dirty="0" smtClean="0">
                <a:solidFill>
                  <a:srgbClr val="F75E08"/>
                </a:solidFill>
                <a:effectLst>
                  <a:glow rad="139700">
                    <a:schemeClr val="accent1">
                      <a:lumMod val="40000"/>
                      <a:lumOff val="60000"/>
                      <a:alpha val="82000"/>
                    </a:schemeClr>
                  </a:glow>
                </a:effectLst>
              </a:rPr>
              <a:t>Библиотечный</a:t>
            </a:r>
            <a:endParaRPr lang="ru-RU" sz="3600" dirty="0">
              <a:solidFill>
                <a:srgbClr val="F75E08"/>
              </a:solidFill>
              <a:effectLst>
                <a:glow rad="139700">
                  <a:schemeClr val="accent1">
                    <a:lumMod val="40000"/>
                    <a:lumOff val="60000"/>
                    <a:alpha val="82000"/>
                  </a:schemeClr>
                </a:glo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51822" y="1944502"/>
            <a:ext cx="2534968" cy="763213"/>
          </a:xfrm>
          <a:prstGeom prst="rect">
            <a:avLst/>
          </a:prstGeom>
          <a:noFill/>
          <a:effectLst>
            <a:glow rad="127000">
              <a:schemeClr val="accent1">
                <a:alpha val="91000"/>
              </a:schemeClr>
            </a:glo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sz="3200" dirty="0" smtClean="0">
                <a:solidFill>
                  <a:srgbClr val="F75E08"/>
                </a:solidFill>
                <a:effectLst>
                  <a:glow rad="139700">
                    <a:schemeClr val="accent1">
                      <a:lumMod val="40000"/>
                      <a:lumOff val="60000"/>
                    </a:schemeClr>
                  </a:glow>
                </a:effectLst>
              </a:rPr>
              <a:t>квест</a:t>
            </a:r>
            <a:endParaRPr lang="ru-RU" sz="3200" dirty="0">
              <a:solidFill>
                <a:srgbClr val="F75E08"/>
              </a:solidFill>
              <a:effectLst>
                <a:glow rad="139700">
                  <a:schemeClr val="accent1">
                    <a:lumMod val="40000"/>
                    <a:lumOff val="60000"/>
                  </a:scheme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598" y="3409604"/>
            <a:ext cx="10084421" cy="2711918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ru-RU" sz="4000" b="1" dirty="0" smtClean="0">
                <a:ln w="0">
                  <a:noFill/>
                </a:ln>
                <a:solidFill>
                  <a:srgbClr val="00B050"/>
                </a:solidFill>
                <a:effectLst>
                  <a:glow rad="406400">
                    <a:schemeClr val="bg1"/>
                  </a:glow>
                  <a:reflection blurRad="6350" stA="53000" endA="300" endPos="35500" dir="5400000" sy="-90000" algn="bl" rotWithShape="0"/>
                </a:effectLst>
              </a:rPr>
              <a:t>С книгой по улицам города</a:t>
            </a:r>
            <a:endParaRPr lang="ru-RU" sz="4000" b="1" dirty="0">
              <a:ln w="0">
                <a:noFill/>
              </a:ln>
              <a:solidFill>
                <a:srgbClr val="00B050"/>
              </a:solidFill>
              <a:effectLst>
                <a:glow rad="406400">
                  <a:schemeClr val="bg1"/>
                </a:glo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867" y="1351893"/>
            <a:ext cx="3327133" cy="34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86138" y="6300788"/>
            <a:ext cx="4714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75E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Усть-Каменогорск, 2017 г.</a:t>
            </a:r>
            <a:endParaRPr lang="ru-RU" sz="2000" b="1" dirty="0">
              <a:solidFill>
                <a:srgbClr val="F75E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01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9774" y="2093060"/>
            <a:ext cx="5872219" cy="685124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809625" algn="l"/>
              </a:tabLst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родился 23 апреля 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1918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601" y="4805611"/>
            <a:ext cx="6388608" cy="950976"/>
          </a:xfrm>
          <a:prstGeom prst="rect">
            <a:avLst/>
          </a:prstGeom>
        </p:spPr>
        <p:txBody>
          <a:bodyPr>
            <a:prstTxWarp prst="textWave2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Ветеран Великой Отечественной войны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0650" y="2861682"/>
            <a:ext cx="6010694" cy="934417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Участвовал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партизанских движениях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1993" y="2715256"/>
            <a:ext cx="4848863" cy="59209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Известен под именем «Вася»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7870" y="3964227"/>
            <a:ext cx="6573741" cy="75772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Народный герой Республики Казахстан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7870" y="5741165"/>
            <a:ext cx="7374306" cy="816864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Лауреат Международной премии имени А. Фадеева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3360" y="330099"/>
            <a:ext cx="890959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90170" algn="l"/>
              </a:tabLst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данном этапе квеста,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просмотрев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факты из биографии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писателя,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установите, о ком идет речь?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Табличка 7"/>
          <p:cNvSpPr/>
          <p:nvPr/>
        </p:nvSpPr>
        <p:spPr>
          <a:xfrm>
            <a:off x="514602" y="240134"/>
            <a:ext cx="10728476" cy="1654226"/>
          </a:xfrm>
          <a:prstGeom prst="plaqu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654">
            <a:off x="648751" y="532440"/>
            <a:ext cx="1126049" cy="825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49619" y="251104"/>
            <a:ext cx="7092761" cy="1606880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4000" b="1" i="1" dirty="0" smtClean="0">
                <a:solidFill>
                  <a:srgbClr val="F75E08"/>
                </a:solidFill>
                <a:effectLst>
                  <a:glow rad="228600">
                    <a:schemeClr val="bg1"/>
                  </a:glow>
                </a:effectLst>
                <a:latin typeface="Times New Roman" pitchFamily="18" charset="0"/>
                <a:cs typeface="Times New Roman" pitchFamily="18" charset="0"/>
              </a:rPr>
              <a:t>«Партизанская»</a:t>
            </a:r>
            <a:endParaRPr lang="ru-RU" sz="4000" b="1" i="1" dirty="0">
              <a:solidFill>
                <a:srgbClr val="F75E08"/>
              </a:solidFill>
              <a:effectLst>
                <a:glow rad="228600">
                  <a:schemeClr val="bg1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378" y="5369669"/>
            <a:ext cx="6770451" cy="127432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4400" dirty="0" smtClean="0">
                <a:solidFill>
                  <a:srgbClr val="F75E08"/>
                </a:solidFill>
                <a:effectLst>
                  <a:glow rad="228600">
                    <a:schemeClr val="bg1"/>
                  </a:glow>
                </a:effectLst>
              </a:rPr>
              <a:t>Улица Касыма Кайсенова</a:t>
            </a:r>
            <a:endParaRPr lang="ru-RU" sz="4400" dirty="0">
              <a:solidFill>
                <a:srgbClr val="F75E08"/>
              </a:solidFill>
              <a:effectLst>
                <a:glow rad="228600">
                  <a:schemeClr val="bg1"/>
                </a:glo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78" y="1399442"/>
            <a:ext cx="3775776" cy="3660238"/>
          </a:xfrm>
          <a:prstGeom prst="ellipse">
            <a:avLst/>
          </a:prstGeom>
          <a:ln>
            <a:noFill/>
          </a:ln>
          <a:effectLst>
            <a:glow rad="228600">
              <a:schemeClr val="bg1"/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844566" y="70238"/>
            <a:ext cx="7920458" cy="92901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dirty="0" smtClean="0">
                <a:solidFill>
                  <a:srgbClr val="5423DD"/>
                </a:solidFill>
                <a:effectLst>
                  <a:glow rad="228600">
                    <a:schemeClr val="accent1">
                      <a:lumMod val="60000"/>
                      <a:lumOff val="40000"/>
                      <a:alpha val="86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«Пошевели мозгами!»</a:t>
            </a:r>
            <a:endParaRPr lang="ru-RU" sz="3200" b="1" dirty="0">
              <a:solidFill>
                <a:srgbClr val="5423DD"/>
              </a:solidFill>
              <a:effectLst>
                <a:glow rad="228600">
                  <a:schemeClr val="accent1">
                    <a:lumMod val="60000"/>
                    <a:lumOff val="40000"/>
                    <a:alpha val="86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67" y="1159474"/>
            <a:ext cx="3851058" cy="2249648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05" y="1175637"/>
            <a:ext cx="3358846" cy="4970284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68" y="3643078"/>
            <a:ext cx="3851056" cy="2502843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9" name="TextBox 28"/>
          <p:cNvSpPr txBox="1"/>
          <p:nvPr/>
        </p:nvSpPr>
        <p:spPr>
          <a:xfrm>
            <a:off x="7929251" y="1178746"/>
            <a:ext cx="42627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О.О.Сулейменов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«Земля, поклонись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человеку!»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(поэма, посвященная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Юрию Гагарину)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299" y="3669792"/>
            <a:ext cx="3011821" cy="301182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936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4"/>
          <a:stretch/>
        </p:blipFill>
        <p:spPr>
          <a:xfrm>
            <a:off x="357810" y="1303440"/>
            <a:ext cx="5102114" cy="465689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100" y="3805877"/>
            <a:ext cx="2854160" cy="217335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100" y="1303440"/>
            <a:ext cx="2854160" cy="239115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379" y="3450336"/>
            <a:ext cx="3011821" cy="301182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875379" y="1142012"/>
            <a:ext cx="36179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Ильфа и </a:t>
            </a:r>
            <a:endParaRPr lang="ru-RU" sz="36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.</a:t>
            </a:r>
            <a:r>
              <a:rPr lang="ru-RU" sz="36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6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Двенадцать стульев</a:t>
            </a:r>
            <a:r>
              <a:rPr lang="ru-RU" sz="3600" b="1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36446" y="236222"/>
            <a:ext cx="483893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«Где логика?»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800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064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98" y="3870225"/>
            <a:ext cx="3288626" cy="2212523"/>
          </a:xfrm>
          <a:prstGeom prst="rect">
            <a:avLst/>
          </a:prstGeom>
          <a:effectLst>
            <a:glow rad="228600">
              <a:srgbClr val="FF000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97" y="1320150"/>
            <a:ext cx="3288626" cy="2190691"/>
          </a:xfrm>
          <a:prstGeom prst="rect">
            <a:avLst/>
          </a:prstGeom>
          <a:effectLst>
            <a:glow rad="228600">
              <a:srgbClr val="FF0000">
                <a:alpha val="40000"/>
              </a:srgb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946" y="1331747"/>
            <a:ext cx="3459291" cy="4751001"/>
          </a:xfrm>
          <a:prstGeom prst="rect">
            <a:avLst/>
          </a:prstGeom>
          <a:effectLst>
            <a:glow rad="228600">
              <a:srgbClr val="FF0000">
                <a:alpha val="4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7942553" y="1204758"/>
            <a:ext cx="45912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«Капитанская дочка»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0430" y="129770"/>
            <a:ext cx="445679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800" b="1" dirty="0">
                <a:solidFill>
                  <a:srgbClr val="BD0307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«Где логика?»</a:t>
            </a:r>
            <a:r>
              <a:rPr lang="ru-RU" sz="4800" dirty="0">
                <a:solidFill>
                  <a:srgbClr val="BD0307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800" dirty="0">
              <a:solidFill>
                <a:srgbClr val="BD0307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43" y="3328416"/>
            <a:ext cx="3133344" cy="313334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25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87" y="2029580"/>
            <a:ext cx="1493649" cy="35786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386" y="4512697"/>
            <a:ext cx="2110477" cy="1428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3928" y="4389019"/>
            <a:ext cx="1511939" cy="1505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1764129" y="6048455"/>
            <a:ext cx="2524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effectLst>
                  <a:glow rad="228600">
                    <a:schemeClr val="bg1"/>
                  </a:glow>
                </a:effectLst>
              </a:rPr>
              <a:t>Тристан и Изольда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9802" y="4104598"/>
            <a:ext cx="2058641" cy="1448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Box 17"/>
          <p:cNvSpPr txBox="1"/>
          <p:nvPr/>
        </p:nvSpPr>
        <p:spPr>
          <a:xfrm>
            <a:off x="8976393" y="5596393"/>
            <a:ext cx="244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i="1" dirty="0" smtClean="0">
                <a:effectLst>
                  <a:glow rad="228600">
                    <a:schemeClr val="bg1"/>
                  </a:glow>
                </a:effectLst>
              </a:rPr>
              <a:t>Қыз Жібек и Төлеген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9802" y="2096434"/>
            <a:ext cx="1764590" cy="1455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extBox 20"/>
          <p:cNvSpPr txBox="1"/>
          <p:nvPr/>
        </p:nvSpPr>
        <p:spPr>
          <a:xfrm>
            <a:off x="8495591" y="3590206"/>
            <a:ext cx="340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i="1" dirty="0" smtClean="0">
                <a:effectLst>
                  <a:glow rad="228600">
                    <a:schemeClr val="bg1"/>
                  </a:glow>
                </a:effectLst>
              </a:rPr>
              <a:t>Клеопатра и Марк Антоний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48739" y="5940882"/>
            <a:ext cx="297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i="1" dirty="0" smtClean="0">
                <a:effectLst>
                  <a:glow rad="228600">
                    <a:schemeClr val="bg1"/>
                  </a:glow>
                </a:effectLst>
              </a:rPr>
              <a:t>Ретт Батлер и Скарлетт </a:t>
            </a:r>
            <a:r>
              <a:rPr lang="ru-RU" b="1" i="1" dirty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О'Хара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9833" y="2032666"/>
            <a:ext cx="2176461" cy="1633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4519673" y="3701298"/>
            <a:ext cx="2906219" cy="369332"/>
          </a:xfrm>
          <a:prstGeom prst="rect">
            <a:avLst/>
          </a:prstGeom>
          <a:noFill/>
          <a:effectLst>
            <a:glow rad="127000">
              <a:schemeClr val="bg1">
                <a:alpha val="23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kk-KZ" b="1" i="1" dirty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Қ</a:t>
            </a:r>
            <a:r>
              <a:rPr lang="ru-RU" b="1" i="1" dirty="0" err="1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озы</a:t>
            </a:r>
            <a:r>
              <a:rPr lang="ru-RU" b="1" i="1" dirty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 smtClean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Көрпеш</a:t>
            </a:r>
            <a:r>
              <a:rPr lang="ru-RU" b="1" i="1" dirty="0" smtClean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и Баян </a:t>
            </a:r>
            <a:r>
              <a:rPr lang="ru-RU" b="1" i="1" dirty="0" err="1" smtClean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сулу</a:t>
            </a:r>
            <a:r>
              <a:rPr lang="ru-RU" b="1" i="1" dirty="0" smtClean="0"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1007" y="3879011"/>
            <a:ext cx="2694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effectLst>
                  <a:glow rad="228600">
                    <a:schemeClr val="bg1"/>
                  </a:glow>
                </a:effectLst>
              </a:rPr>
              <a:t>Ромео и </a:t>
            </a:r>
            <a:r>
              <a:rPr lang="ru-RU" b="1" i="1" dirty="0">
                <a:effectLst>
                  <a:glow rad="228600">
                    <a:schemeClr val="bg1"/>
                  </a:glow>
                </a:effectLst>
              </a:rPr>
              <a:t>Д</a:t>
            </a:r>
            <a:r>
              <a:rPr lang="ru-RU" b="1" i="1" dirty="0" smtClean="0">
                <a:effectLst>
                  <a:glow rad="228600">
                    <a:schemeClr val="bg1"/>
                  </a:glow>
                </a:effectLst>
              </a:rPr>
              <a:t>жульетта</a:t>
            </a:r>
            <a:endParaRPr lang="ru-RU" b="1" i="1" dirty="0">
              <a:effectLst>
                <a:glow rad="228600">
                  <a:schemeClr val="bg1"/>
                </a:glow>
              </a:effectLst>
            </a:endParaRPr>
          </a:p>
        </p:txBody>
      </p:sp>
      <p:sp>
        <p:nvSpPr>
          <p:cNvPr id="20" name="Табличка 19"/>
          <p:cNvSpPr/>
          <p:nvPr/>
        </p:nvSpPr>
        <p:spPr>
          <a:xfrm>
            <a:off x="817124" y="322131"/>
            <a:ext cx="10311319" cy="1498060"/>
          </a:xfrm>
          <a:prstGeom prst="plaqu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accent6">
                    <a:lumMod val="50000"/>
                  </a:schemeClr>
                </a:solidFill>
              </a:ln>
              <a:noFill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760054" y="547127"/>
            <a:ext cx="91050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Задание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№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3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 конверте перемешались имена влюблённых пар, помогите им найти друг друга. (в виде сердца)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654">
            <a:off x="933729" y="600659"/>
            <a:ext cx="1126049" cy="8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ykhov.by/wp-content/uploads/2016/10/%D0%B0%D0%BB%D0%BB%D0%B5%D1%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31915" y="58222"/>
            <a:ext cx="7460230" cy="1867855"/>
          </a:xfrm>
          <a:prstGeom prst="rect">
            <a:avLst/>
          </a:prstGeom>
        </p:spPr>
        <p:txBody>
          <a:bodyPr wrap="none">
            <a:prstTxWarp prst="textInflate">
              <a:avLst/>
            </a:prstTxWarp>
            <a:spAutoFit/>
          </a:bodyPr>
          <a:lstStyle/>
          <a:p>
            <a:r>
              <a:rPr lang="ru-RU" sz="4000" b="1" dirty="0">
                <a:solidFill>
                  <a:srgbClr val="F75E08"/>
                </a:solidFill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«Привал влюблённых»</a:t>
            </a:r>
            <a:endParaRPr lang="ru-RU" sz="4000" dirty="0">
              <a:solidFill>
                <a:srgbClr val="F75E08"/>
              </a:solidFill>
              <a:effectLst>
                <a:glow rad="228600">
                  <a:schemeClr val="bg1"/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482" y="5041687"/>
            <a:ext cx="7873595" cy="1454648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4800" dirty="0" smtClean="0">
                <a:solidFill>
                  <a:srgbClr val="F75E08"/>
                </a:solidFill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Аллея влюбленных</a:t>
            </a:r>
            <a:endParaRPr lang="ru-RU" sz="4800" dirty="0">
              <a:solidFill>
                <a:srgbClr val="F75E08"/>
              </a:solidFill>
              <a:effectLst>
                <a:glow rad="228600">
                  <a:schemeClr val="bg1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8723"/>
          <a:stretch/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596" y="4653887"/>
            <a:ext cx="11186808" cy="1953881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75E08"/>
                </a:solidFill>
                <a:effectLst>
                  <a:glow rad="165100">
                    <a:schemeClr val="bg1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Восточно-Казахстанская областная детско-юношеская библиотека</a:t>
            </a:r>
            <a:endParaRPr lang="ru-RU" sz="2400" b="1" dirty="0">
              <a:solidFill>
                <a:srgbClr val="F75E08"/>
              </a:solidFill>
              <a:effectLst>
                <a:glow rad="165100">
                  <a:schemeClr val="bg1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4836" y="121755"/>
            <a:ext cx="6563607" cy="1065600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228600" algn="ctr">
              <a:spcAft>
                <a:spcPts val="0"/>
              </a:spcAft>
              <a:tabLst>
                <a:tab pos="809625" algn="l"/>
              </a:tabLst>
            </a:pPr>
            <a:r>
              <a:rPr lang="ru-RU" sz="5400" b="1" dirty="0">
                <a:solidFill>
                  <a:srgbClr val="F75E08"/>
                </a:solidFill>
                <a:effectLst>
                  <a:glow rad="2286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«Конечная»</a:t>
            </a:r>
            <a:endParaRPr lang="ru-RU" sz="5400" dirty="0">
              <a:solidFill>
                <a:srgbClr val="F75E08"/>
              </a:solidFill>
              <a:effectLst>
                <a:glow rad="2286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089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717" y="3226429"/>
            <a:ext cx="2435251" cy="3354404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118476" y="457697"/>
            <a:ext cx="11482373" cy="1286288"/>
            <a:chOff x="118476" y="308008"/>
            <a:chExt cx="11482373" cy="1286288"/>
          </a:xfrm>
        </p:grpSpPr>
        <p:sp>
          <p:nvSpPr>
            <p:cNvPr id="10" name="TextBox 9"/>
            <p:cNvSpPr txBox="1"/>
            <p:nvPr/>
          </p:nvSpPr>
          <p:spPr>
            <a:xfrm>
              <a:off x="984183" y="393967"/>
              <a:ext cx="1061666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Квест</a:t>
              </a:r>
              <a:r>
                <a:rPr lang="ru-RU" sz="36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- английское слово, которое можно </a:t>
              </a:r>
              <a:r>
                <a:rPr lang="ru-RU" sz="36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трактовать как </a:t>
              </a:r>
              <a:r>
                <a:rPr lang="ru-RU" sz="3600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«поиск» </a:t>
              </a:r>
              <a:r>
                <a:rPr lang="ru-RU" sz="36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или даже </a:t>
              </a:r>
              <a:r>
                <a:rPr lang="ru-RU" sz="3600" b="1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«</a:t>
              </a:r>
              <a:r>
                <a:rPr lang="ru-RU" sz="3600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приключение</a:t>
              </a:r>
              <a:r>
                <a:rPr lang="ru-RU" sz="3600" b="1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»</a:t>
              </a:r>
              <a:r>
                <a:rPr lang="ru-RU" sz="36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.</a:t>
              </a:r>
              <a:r>
                <a:rPr lang="ru-RU" sz="3600" b="1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ru-RU" sz="3600" b="1" dirty="0">
                <a:solidFill>
                  <a:srgbClr val="F75E08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476" y="308008"/>
              <a:ext cx="865707" cy="865707"/>
            </a:xfrm>
            <a:prstGeom prst="rect">
              <a:avLst/>
            </a:prstGeom>
          </p:spPr>
        </p:pic>
      </p:grpSp>
      <p:grpSp>
        <p:nvGrpSpPr>
          <p:cNvPr id="20" name="Группа 19"/>
          <p:cNvGrpSpPr/>
          <p:nvPr/>
        </p:nvGrpSpPr>
        <p:grpSpPr>
          <a:xfrm>
            <a:off x="118476" y="2090763"/>
            <a:ext cx="9997676" cy="3926075"/>
            <a:chOff x="118476" y="2090763"/>
            <a:chExt cx="9997676" cy="3926075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476" y="2090763"/>
              <a:ext cx="865707" cy="865707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984183" y="2090763"/>
              <a:ext cx="9131969" cy="3926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3600" dirty="0" smtClean="0">
                  <a:solidFill>
                    <a:srgbClr val="F75E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Библиотечный квест </a:t>
              </a:r>
              <a:r>
                <a:rPr lang="ru-RU" sz="3600" dirty="0" smtClean="0"/>
                <a:t>– </a:t>
              </a:r>
              <a:r>
                <a:rPr lang="ru-RU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 процесс, который</a:t>
              </a:r>
              <a:r>
                <a:rPr lang="ru-RU" sz="36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позволяет </a:t>
              </a:r>
              <a:r>
                <a:rPr lang="ru-RU" sz="3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лучше познакомиться с библиотекой и ее фондами (возможно, с услугами), так как сценарий носит тематический характер и привязан к зданию и/или территории библиотеки.  </a:t>
              </a:r>
              <a:endPara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45862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22805" y="981094"/>
            <a:ext cx="8238658" cy="1724502"/>
            <a:chOff x="397843" y="635268"/>
            <a:chExt cx="8238658" cy="1724502"/>
          </a:xfrm>
        </p:grpSpPr>
        <p:sp>
          <p:nvSpPr>
            <p:cNvPr id="3" name="TextBox 2"/>
            <p:cNvSpPr txBox="1"/>
            <p:nvPr/>
          </p:nvSpPr>
          <p:spPr>
            <a:xfrm>
              <a:off x="1263550" y="686620"/>
              <a:ext cx="7372951" cy="1673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80340" algn="just">
                <a:lnSpc>
                  <a:spcPct val="107000"/>
                </a:lnSpc>
                <a:spcAft>
                  <a:spcPts val="0"/>
                </a:spcAft>
              </a:pPr>
              <a:r>
                <a:rPr lang="ru-RU" sz="3200" b="1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Цель:</a:t>
              </a:r>
              <a:endParaRPr lang="ru-RU" sz="3200" dirty="0">
                <a:solidFill>
                  <a:srgbClr val="F75E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 algn="just">
                <a:lnSpc>
                  <a:spcPct val="107000"/>
                </a:lnSpc>
                <a:spcAft>
                  <a:spcPts val="0"/>
                </a:spcAft>
              </a:pPr>
              <a:r>
                <a:rPr lang="ru-RU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найти </a:t>
              </a:r>
              <a:r>
                <a:rPr lang="ru-RU" sz="32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разгадку, которая </a:t>
              </a:r>
              <a:r>
                <a:rPr lang="ru-RU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поможет перейти к другому заданию</a:t>
              </a:r>
              <a:r>
                <a:rPr lang="ru-RU" sz="32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;</a:t>
              </a:r>
              <a:endPara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843" y="635268"/>
              <a:ext cx="865707" cy="865707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322805" y="3289914"/>
            <a:ext cx="9489944" cy="1275194"/>
            <a:chOff x="397843" y="4027107"/>
            <a:chExt cx="9489944" cy="127519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843" y="4027107"/>
              <a:ext cx="865707" cy="865707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1263550" y="4156090"/>
              <a:ext cx="8624237" cy="1146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180340">
                <a:lnSpc>
                  <a:spcPct val="107000"/>
                </a:lnSpc>
                <a:spcAft>
                  <a:spcPts val="0"/>
                </a:spcAft>
              </a:pPr>
              <a:r>
                <a:rPr lang="ru-RU" sz="3200" b="1" dirty="0">
                  <a:solidFill>
                    <a:srgbClr val="F75E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Задача</a:t>
              </a:r>
              <a:r>
                <a:rPr lang="ru-RU" sz="32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играть честно, соблюдая правила, выполняя все задания.  </a:t>
              </a:r>
              <a:endPara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280" y="1500975"/>
            <a:ext cx="3448705" cy="3210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707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746" y="0"/>
            <a:ext cx="12192000" cy="6858000"/>
          </a:xfrm>
          <a:prstGeom prst="rect">
            <a:avLst/>
          </a:prstGeom>
        </p:spPr>
      </p:pic>
      <p:sp>
        <p:nvSpPr>
          <p:cNvPr id="3" name="Поле 9"/>
          <p:cNvSpPr txBox="1"/>
          <p:nvPr/>
        </p:nvSpPr>
        <p:spPr>
          <a:xfrm>
            <a:off x="6073254" y="1111345"/>
            <a:ext cx="5599931" cy="97601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Wave2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en-US" sz="4400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ru-RU" sz="4400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US" sz="4400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4400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-КНИГА»</a:t>
            </a:r>
            <a:endParaRPr lang="ru-RU" sz="4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оле 2"/>
          <p:cNvSpPr txBox="1"/>
          <p:nvPr/>
        </p:nvSpPr>
        <p:spPr>
          <a:xfrm>
            <a:off x="590843" y="0"/>
            <a:ext cx="6133513" cy="1111346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Wave1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cap="all" dirty="0" smtClean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КнижныЙ </a:t>
            </a:r>
            <a:r>
              <a:rPr lang="en-US" sz="4800" b="1" cap="all" dirty="0" smtClean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GPS</a:t>
            </a:r>
            <a:endParaRPr lang="ru-RU" sz="48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7814" y="2002971"/>
            <a:ext cx="10850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BD0307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Книжный </a:t>
            </a:r>
            <a:r>
              <a:rPr lang="en-US" sz="3200" b="1" i="1" dirty="0">
                <a:solidFill>
                  <a:srgbClr val="BD0307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GPS</a:t>
            </a:r>
            <a:r>
              <a:rPr lang="ru-RU" sz="3200" b="1" i="1" dirty="0">
                <a:solidFill>
                  <a:srgbClr val="BD0307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выезжает на улицы города </a:t>
            </a:r>
            <a:r>
              <a:rPr lang="ru-RU" sz="3200" b="1" i="1" dirty="0" smtClean="0">
                <a:solidFill>
                  <a:srgbClr val="BD0307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ежемесячно.</a:t>
            </a:r>
            <a:endParaRPr lang="ru-RU" sz="3200" b="1" i="1" dirty="0">
              <a:solidFill>
                <a:srgbClr val="BD0307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235" y="2925869"/>
            <a:ext cx="78915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Font typeface="Wingdings" pitchFamily="2" charset="2"/>
              <a:buChar char="ü"/>
            </a:pPr>
            <a:r>
              <a:rPr lang="ru-RU" sz="3200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может </a:t>
            </a:r>
            <a:r>
              <a:rPr lang="ru-RU" sz="3200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стать участником </a:t>
            </a:r>
            <a:r>
              <a:rPr lang="ru-RU" sz="3200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 </a:t>
            </a:r>
            <a:r>
              <a:rPr lang="ru-RU" sz="3200" b="1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Книжный </a:t>
            </a:r>
            <a:r>
              <a:rPr lang="en-US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GPS</a:t>
            </a:r>
            <a:r>
              <a:rPr lang="ru-RU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en-US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</a:t>
            </a:r>
            <a:r>
              <a:rPr lang="en-US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ru-RU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-КНИГА</a:t>
            </a:r>
            <a:r>
              <a:rPr lang="ru-RU" sz="3200" b="1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3200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и поучаствовать </a:t>
            </a:r>
            <a:r>
              <a:rPr lang="ru-RU" sz="3200" b="1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наших поездках! </a:t>
            </a:r>
            <a:endParaRPr lang="ru-RU" sz="3200" b="1" i="1" dirty="0">
              <a:solidFill>
                <a:srgbClr val="BD0307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81" y="1969911"/>
            <a:ext cx="5355101" cy="385925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TextBox 10"/>
          <p:cNvSpPr txBox="1"/>
          <p:nvPr/>
        </p:nvSpPr>
        <p:spPr>
          <a:xfrm>
            <a:off x="0" y="4832442"/>
            <a:ext cx="10152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 также открыть для себя неизвестные страницы истории любимого города, тайны и легенды его улиц.</a:t>
            </a:r>
            <a:endParaRPr lang="ru-RU" sz="3200" b="1" i="1" dirty="0">
              <a:solidFill>
                <a:srgbClr val="BD0307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1425281">
            <a:off x="9758983" y="4166841"/>
            <a:ext cx="1222942" cy="353782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ru-RU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Книжный </a:t>
            </a:r>
            <a:r>
              <a:rPr lang="en-US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GPS</a:t>
            </a:r>
            <a:r>
              <a:rPr lang="ru-RU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100" b="1" i="1" dirty="0" smtClean="0">
              <a:solidFill>
                <a:srgbClr val="BD0307"/>
              </a:solidFill>
              <a:effectLst>
                <a:glow rad="152400">
                  <a:schemeClr val="bg1">
                    <a:alpha val="65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i="1" dirty="0" smtClean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en-US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</a:t>
            </a:r>
            <a:r>
              <a:rPr lang="en-US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ru-RU" sz="1100" b="1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-КНИГА»</a:t>
            </a:r>
            <a:r>
              <a:rPr lang="ru-RU" sz="1100" i="1" dirty="0">
                <a:solidFill>
                  <a:srgbClr val="BD0307"/>
                </a:solidFill>
                <a:effectLst>
                  <a:glow rad="152400">
                    <a:schemeClr val="bg1">
                      <a:alpha val="65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6669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Рисунок 8" descr="Рисунок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Рисунок 4" descr="i (5)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5701" y="1592086"/>
              <a:ext cx="3199592" cy="2311906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sp>
          <p:nvSpPr>
            <p:cNvPr id="2" name="Поле 2"/>
            <p:cNvSpPr txBox="1"/>
            <p:nvPr/>
          </p:nvSpPr>
          <p:spPr>
            <a:xfrm>
              <a:off x="2865458" y="206330"/>
              <a:ext cx="6977576" cy="13504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Wave1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4800" b="1" cap="all" dirty="0" smtClean="0">
                  <a:ln w="9004" cap="flat" cmpd="sng" algn="ctr">
                    <a:solidFill>
                      <a:srgbClr val="5C437A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381563"/>
                      </a:gs>
                      <a:gs pos="43000">
                        <a:srgbClr val="7B34D2"/>
                      </a:gs>
                      <a:gs pos="48000">
                        <a:srgbClr val="7230C3"/>
                      </a:gs>
                      <a:gs pos="100000">
                        <a:srgbClr val="381563"/>
                      </a:gs>
                    </a:gsLst>
                    <a:lin ang="5400000" scaled="0"/>
                  </a:gra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СТАНЦИИ</a:t>
              </a:r>
              <a:endParaRPr lang="ru-RU" sz="48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0" name="Рисунок 9" descr="mark-417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3475" y="1432081"/>
              <a:ext cx="655319" cy="655319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1684662" y="1397543"/>
              <a:ext cx="35309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i="1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«Стартовая»</a:t>
              </a:r>
              <a:endParaRPr lang="ru-RU" sz="4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2" name="Рисунок 11" descr="mark-417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2911" y="3319976"/>
              <a:ext cx="655319" cy="655319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1270733" y="3319976"/>
              <a:ext cx="33340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i="1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«Пушкинская»</a:t>
              </a:r>
              <a:endParaRPr lang="ru-RU" sz="3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4" name="Рисунок 13" descr="mark-417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51721" y="5116160"/>
              <a:ext cx="655319" cy="655319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2597140" y="5182869"/>
              <a:ext cx="39952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i="1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«Партизанская»</a:t>
              </a:r>
              <a:endParaRPr lang="ru-RU" sz="3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6" name="Рисунок 15" descr="mark-417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98601" y="4054620"/>
              <a:ext cx="655319" cy="655319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7336811" y="4060430"/>
              <a:ext cx="47722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i="1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«Привал влюблённых»</a:t>
              </a:r>
              <a:endParaRPr lang="ru-RU" sz="3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9" name="Рисунок 18" descr="mark-417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73124" y="2105429"/>
              <a:ext cx="655319" cy="655319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9167446" y="2170272"/>
              <a:ext cx="29589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i="1" dirty="0" smtClean="0">
                  <a:ln w="11430"/>
                  <a:solidFill>
                    <a:schemeClr val="accent6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«Конечная»</a:t>
              </a:r>
              <a:endParaRPr lang="ru-RU" sz="3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523508">
              <a:off x="863616" y="4489511"/>
              <a:ext cx="442407" cy="511928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015503">
              <a:off x="869273" y="2445126"/>
              <a:ext cx="426757" cy="493819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6287538" y="5007200"/>
              <a:ext cx="609653" cy="566977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998300">
              <a:off x="7525217" y="2886796"/>
              <a:ext cx="877900" cy="89619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528" cy="6858000"/>
          </a:xfrm>
          <a:prstGeom prst="rect">
            <a:avLst/>
          </a:prstGeom>
        </p:spPr>
      </p:pic>
      <p:sp>
        <p:nvSpPr>
          <p:cNvPr id="9" name="Табличка 8"/>
          <p:cNvSpPr/>
          <p:nvPr/>
        </p:nvSpPr>
        <p:spPr>
          <a:xfrm>
            <a:off x="534043" y="2209938"/>
            <a:ext cx="11412916" cy="2874673"/>
          </a:xfrm>
          <a:prstGeom prst="plaqu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51810" y="-9383"/>
            <a:ext cx="6794695" cy="968398"/>
          </a:xfrm>
          <a:prstGeom prst="rect">
            <a:avLst/>
          </a:prstGeom>
          <a:noFill/>
        </p:spPr>
        <p:txBody>
          <a:bodyPr wrap="square" rtlCol="0">
            <a:prstTxWarp prst="textInflateTop">
              <a:avLst/>
            </a:prstTxWarp>
            <a:spAutoFit/>
          </a:bodyPr>
          <a:lstStyle/>
          <a:p>
            <a:pPr algn="ctr"/>
            <a:r>
              <a:rPr lang="ru-RU" sz="4400" b="1" i="1" dirty="0" smtClean="0">
                <a:ln w="11430"/>
                <a:solidFill>
                  <a:srgbClr val="F75E08"/>
                </a:solidFill>
                <a:effectLst>
                  <a:glow rad="2286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«Стартовая»</a:t>
            </a:r>
            <a:endParaRPr lang="ru-RU" sz="4400" dirty="0">
              <a:solidFill>
                <a:srgbClr val="F75E08"/>
              </a:solidFill>
              <a:effectLst>
                <a:glow rad="2286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7042" y="968328"/>
            <a:ext cx="103457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75E08"/>
                </a:solidFill>
                <a:latin typeface="Times New Roman" pitchFamily="18" charset="0"/>
                <a:cs typeface="Times New Roman" pitchFamily="18" charset="0"/>
              </a:rPr>
              <a:t>Задание №1</a:t>
            </a:r>
            <a:r>
              <a:rPr lang="ru-RU" sz="3200" b="1" i="1" dirty="0" smtClean="0">
                <a:solidFill>
                  <a:srgbClr val="F75E08"/>
                </a:solidFill>
                <a:latin typeface="Times New Roman" pitchFamily="18" charset="0"/>
                <a:cs typeface="Times New Roman" pitchFamily="18" charset="0"/>
              </a:rPr>
              <a:t>. Часть 1.</a:t>
            </a:r>
            <a:r>
              <a:rPr lang="ru-RU" sz="3200" b="1" dirty="0" smtClean="0">
                <a:solidFill>
                  <a:srgbClr val="F75E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буквенной путаницы найдите фамилии 8–ми известных личностей.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152" y="2580370"/>
            <a:ext cx="11125198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                        ОДИХЪФФЫ                  ЯЧСМЬ                      ДРМОЩ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ОЬРОЛДДЖЖЩОО                            ДПЛОГДЖЭИТЬБОЛГШ </a:t>
            </a:r>
          </a:p>
          <a:p>
            <a:pPr algn="just">
              <a:spcAft>
                <a:spcPts val="6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ЮЙЦУКБЛНГШЩЗХЪФЫДР                 ПРОЛДЖЭЯЕРОРАНГШЛВР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НЧСМИ               ПО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ЛДШГОРЕПАКУВБОААГР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ЮДЩШ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6737" y="2565423"/>
            <a:ext cx="2370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КУНАНБАЕВ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08682" y="2573252"/>
            <a:ext cx="186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38567" y="2565423"/>
            <a:ext cx="2455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КАЙСЕНОВ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08682" y="3076948"/>
            <a:ext cx="2653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СУЛЕЙМЕНОВ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36812" y="3585258"/>
            <a:ext cx="173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АУЭЗОВ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948" y="3065735"/>
            <a:ext cx="1605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ГАЙДАР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0285" y="4074320"/>
            <a:ext cx="1624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ЫКОВ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68348" y="4090127"/>
            <a:ext cx="2174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СЛАВСКИЙ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3548">
            <a:off x="647798" y="1047750"/>
            <a:ext cx="1138012" cy="83375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9" y="5228129"/>
            <a:ext cx="1216542" cy="1453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547" y="5228128"/>
            <a:ext cx="1210045" cy="1459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976" y="5232326"/>
            <a:ext cx="1243668" cy="1453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06" y="5242478"/>
            <a:ext cx="1167124" cy="145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70" y="5257368"/>
            <a:ext cx="1162233" cy="1424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4989" y="5218209"/>
            <a:ext cx="1231499" cy="1519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350" y="5304347"/>
            <a:ext cx="1182303" cy="1377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93825" y="5215434"/>
            <a:ext cx="1440531" cy="1554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29001" y="344931"/>
            <a:ext cx="9450085" cy="263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3200" b="1" i="1" dirty="0" smtClean="0">
                <a:solidFill>
                  <a:srgbClr val="F75E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№1.Часть 2.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Вам нужно отгадать имя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писателя, по представленным картинкам,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честь которого названо учреждение – первая остановка на нашем маршруте. </a:t>
            </a:r>
            <a:endParaRPr lang="ru-RU" sz="32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solidFill>
                <a:srgbClr val="F75E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654">
            <a:off x="1261383" y="585658"/>
            <a:ext cx="1126049" cy="825769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764164" y="204952"/>
            <a:ext cx="11013706" cy="2247889"/>
          </a:xfrm>
          <a:prstGeom prst="plaqu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79"/>
          <a:stretch/>
        </p:blipFill>
        <p:spPr>
          <a:xfrm>
            <a:off x="1439328" y="2511405"/>
            <a:ext cx="2670162" cy="2190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0029" y="2371698"/>
            <a:ext cx="3300719" cy="28860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"/>
          <a:stretch/>
        </p:blipFill>
        <p:spPr>
          <a:xfrm>
            <a:off x="4973595" y="3993819"/>
            <a:ext cx="3119757" cy="2484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8187" y="4139330"/>
            <a:ext cx="645408" cy="6398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191" y="2511405"/>
            <a:ext cx="645408" cy="6398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3668" y="2569733"/>
            <a:ext cx="645408" cy="6398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232953">
            <a:off x="3394005" y="5198601"/>
            <a:ext cx="506012" cy="5669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285786">
            <a:off x="2608592" y="5160299"/>
            <a:ext cx="506012" cy="5669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636943">
            <a:off x="2121371" y="4712989"/>
            <a:ext cx="506012" cy="56697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135423">
            <a:off x="4169790" y="5192997"/>
            <a:ext cx="506012" cy="5669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5887785">
            <a:off x="8749309" y="5046890"/>
            <a:ext cx="652329" cy="60355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10749">
            <a:off x="8063619" y="5292646"/>
            <a:ext cx="652329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1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2705100" y="210236"/>
            <a:ext cx="7010400" cy="1426059"/>
          </a:xfrm>
          <a:prstGeom prst="rect">
            <a:avLst/>
          </a:prstGeom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lvl="0"/>
            <a:r>
              <a:rPr lang="ru-RU" sz="3600" b="1" i="1" dirty="0">
                <a:ln w="11430"/>
                <a:solidFill>
                  <a:srgbClr val="F75E08"/>
                </a:solidFill>
                <a:effectLst>
                  <a:glow rad="2286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«Пушкинская»</a:t>
            </a:r>
            <a:endParaRPr lang="ru-RU" sz="3600" dirty="0">
              <a:solidFill>
                <a:srgbClr val="F75E08"/>
              </a:solidFill>
              <a:effectLst>
                <a:glow rad="2286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337525" y="5418062"/>
            <a:ext cx="6777649" cy="1439938"/>
          </a:xfrm>
          <a:prstGeom prst="rect">
            <a:avLst/>
          </a:prstGeom>
          <a:noFill/>
        </p:spPr>
        <p:txBody>
          <a:bodyPr wrap="square" numCol="1" rtlCol="0">
            <a:prstTxWarp prst="textWave2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>
                <a:ln w="18415" cmpd="sng">
                  <a:noFill/>
                  <a:prstDash val="solid"/>
                </a:ln>
                <a:solidFill>
                  <a:srgbClr val="F75E08"/>
                </a:solidFill>
                <a:effectLst>
                  <a:glow rad="228600">
                    <a:schemeClr val="bg1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Библиотека им. А.С. Пушкина</a:t>
            </a:r>
            <a:endParaRPr lang="ru-RU" dirty="0">
              <a:ln w="18415" cmpd="sng">
                <a:noFill/>
                <a:prstDash val="solid"/>
              </a:ln>
              <a:solidFill>
                <a:srgbClr val="F75E08"/>
              </a:solidFill>
              <a:effectLst>
                <a:glow rad="228600">
                  <a:schemeClr val="bg1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75" y="2063615"/>
            <a:ext cx="2614613" cy="3249375"/>
          </a:xfrm>
          <a:prstGeom prst="ellipse">
            <a:avLst/>
          </a:prstGeom>
          <a:ln>
            <a:noFill/>
          </a:ln>
          <a:effectLst>
            <a:glow rad="228600">
              <a:schemeClr val="bg1"/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790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70" y="1343131"/>
            <a:ext cx="1402202" cy="13107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6752" y="4499110"/>
            <a:ext cx="1441732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302" y="4488985"/>
            <a:ext cx="1466194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98271" y="4488986"/>
            <a:ext cx="1513489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440" y="4471137"/>
            <a:ext cx="1420224" cy="2030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309" y="1120369"/>
            <a:ext cx="11508500" cy="32166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67759" y="230462"/>
            <a:ext cx="7920458" cy="92901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dirty="0" smtClean="0">
                <a:solidFill>
                  <a:srgbClr val="5423DD"/>
                </a:solidFill>
                <a:effectLst>
                  <a:glow rad="228600">
                    <a:schemeClr val="accent1">
                      <a:lumMod val="60000"/>
                      <a:lumOff val="40000"/>
                      <a:alpha val="86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«Узнай, чей портрет!»</a:t>
            </a:r>
            <a:endParaRPr lang="ru-RU" sz="3200" b="1" dirty="0">
              <a:solidFill>
                <a:srgbClr val="5423DD"/>
              </a:solidFill>
              <a:effectLst>
                <a:glow rad="228600">
                  <a:schemeClr val="accent1">
                    <a:lumMod val="60000"/>
                    <a:lumOff val="40000"/>
                    <a:alpha val="86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992" y="4485123"/>
            <a:ext cx="1468574" cy="20160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3670" y="1379166"/>
            <a:ext cx="103921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Давайте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не только имена писателей, чьи произведения хранятся на книжных полках библиотеки, но и попытаемся угадать чей портрет перед нами.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конверте лежат кусочки портретов, разрезанные на три части. Ваша задача: догадаться, кто изображен на картинке, собрав все части в единое целое.</a:t>
            </a:r>
          </a:p>
        </p:txBody>
      </p:sp>
    </p:spTree>
    <p:extLst>
      <p:ext uri="{BB962C8B-B14F-4D97-AF65-F5344CB8AC3E}">
        <p14:creationId xmlns:p14="http://schemas.microsoft.com/office/powerpoint/2010/main" val="79452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2080</TotalTime>
  <Words>459</Words>
  <Application>Microsoft Office PowerPoint</Application>
  <PresentationFormat>Широкоэкранный</PresentationFormat>
  <Paragraphs>77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metod2</dc:creator>
  <cp:lastModifiedBy>metod2</cp:lastModifiedBy>
  <cp:revision>192</cp:revision>
  <dcterms:created xsi:type="dcterms:W3CDTF">2017-03-10T10:24:11Z</dcterms:created>
  <dcterms:modified xsi:type="dcterms:W3CDTF">2017-03-29T12:55:06Z</dcterms:modified>
</cp:coreProperties>
</file>